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6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91" r:id="rId28"/>
    <p:sldId id="287" r:id="rId29"/>
    <p:sldId id="283" r:id="rId30"/>
    <p:sldId id="281" r:id="rId31"/>
    <p:sldId id="282" r:id="rId32"/>
    <p:sldId id="288" r:id="rId33"/>
    <p:sldId id="289" r:id="rId34"/>
    <p:sldId id="290" r:id="rId35"/>
    <p:sldId id="284" r:id="rId36"/>
    <p:sldId id="292" r:id="rId37"/>
    <p:sldId id="294" r:id="rId38"/>
    <p:sldId id="293" r:id="rId39"/>
    <p:sldId id="285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271" autoAdjust="0"/>
    <p:restoredTop sz="95851" autoAdjust="0"/>
  </p:normalViewPr>
  <p:slideViewPr>
    <p:cSldViewPr>
      <p:cViewPr varScale="1">
        <p:scale>
          <a:sx n="89" d="100"/>
          <a:sy n="89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94F7B-78FD-43FC-8E53-A5DFA2060504}" type="datetimeFigureOut">
              <a:rPr lang="th-TH" smtClean="0"/>
              <a:pPr/>
              <a:t>29/04/52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502A48-FAE8-4D77-B727-B45ABA83F35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06DE7-9FD4-4866-BF6B-D6505E20F9D3}" type="datetimeFigureOut">
              <a:rPr lang="th-TH" smtClean="0"/>
              <a:pPr/>
              <a:t>29/04/52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15ED3-5846-4A12-9850-BCB979DC463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15ED3-5846-4A12-9850-BCB979DC4630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0E359-E77C-474A-8A1C-167122578479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042AE-618B-4277-9C96-796C966A070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B2AF-198B-4320-B697-51F956901682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673E3-2BD0-481D-932E-72B41A62EE9D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7A55-094F-44E6-A7C8-C1BE35E01716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95BD-7C8A-46E7-B177-D4283532B641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0835D-0C90-484A-9365-13470F6410E0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CCE6-EA75-472C-B1E4-092D2BD6440F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9D08-57EA-4D73-A5C1-436292702EE1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302F68-37A8-4DDF-808E-D92D8218C875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D80D5-1726-4EC5-B4ED-6A9B1BF70A79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ชนิดของเขตข้อมูล</a:t>
            </a:r>
            <a:endParaRPr lang="th-TH" dirty="0"/>
          </a:p>
        </p:txBody>
      </p:sp>
      <p:pic>
        <p:nvPicPr>
          <p:cNvPr id="4" name="ตัวยึดเนื้อหา 3" descr="Magical Snap - 2009.04.28 13.26 - 016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2714620"/>
            <a:ext cx="1343213" cy="2010056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17CC-59B1-449C-B07C-F12B6BF86CCB}" type="datetime2">
              <a:rPr lang="th-TH" smtClean="0"/>
              <a:pPr/>
              <a:t>วันพุธที่ 29 เมษายน พ.ศ. 2552</a:t>
            </a:fld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10</a:t>
            </a:fld>
            <a:endParaRPr lang="th-TH"/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143108" y="1857364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  <a:gridCol w="43100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ชนิดเขตข้อมูล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คำอธิบาย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Text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เก็บข้อมูลในรูปแบบข้อความ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(string)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เก็บข้อมูลในรูปแบบข้อความ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(string)</a:t>
                      </a:r>
                      <a:endParaRPr lang="th-TH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เก็บข้อมูลในรูปแบบตัวเลข 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int,float,double</a:t>
                      </a:r>
                      <a:r>
                        <a:rPr lang="en-US" dirty="0" smtClean="0"/>
                        <a:t>,…)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Date/Time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เก็บข้อมูลในรูปแบบวันที่</a:t>
                      </a:r>
                      <a:r>
                        <a:rPr lang="th-TH" baseline="0" dirty="0" smtClean="0"/>
                        <a:t> เวลา ระยะเวลา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Currency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เก็บข้อมูลในรูปแบบจำนวนเงิน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AutoNumber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เก็บข้อมูลในรูปแบบที่สร้าง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Yes/No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เก็บข้อมูลในรูปแบบค่าความจริง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</a:t>
                      </a:r>
                      <a:r>
                        <a:rPr lang="en-US" baseline="0" dirty="0" err="1" smtClean="0"/>
                        <a:t>bool</a:t>
                      </a:r>
                      <a:r>
                        <a:rPr lang="en-US" baseline="0" dirty="0" smtClean="0"/>
                        <a:t>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OLE Object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เก็บข้อมูลของ</a:t>
                      </a:r>
                      <a:r>
                        <a:rPr lang="th-TH" baseline="0" dirty="0" smtClean="0"/>
                        <a:t>ไฟล์ข้อมูลต่าง ๆ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Hyperlink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 </a:t>
                      </a:r>
                      <a:r>
                        <a:rPr lang="en-US" dirty="0" smtClean="0"/>
                        <a:t>link</a:t>
                      </a:r>
                      <a:r>
                        <a:rPr lang="en-US" baseline="0" dirty="0" smtClean="0"/>
                        <a:t> </a:t>
                      </a:r>
                      <a:r>
                        <a:rPr lang="th-TH" baseline="0" dirty="0" smtClean="0"/>
                        <a:t>ของ</a:t>
                      </a:r>
                      <a:r>
                        <a:rPr lang="en-US" baseline="0" dirty="0" smtClean="0"/>
                        <a:t> Internet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Attachment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เก็บข้อมูลของ</a:t>
                      </a:r>
                      <a:r>
                        <a:rPr lang="th-TH" baseline="0" dirty="0" smtClean="0"/>
                        <a:t>ไฟล์ข้อมูลต่าง ๆ</a:t>
                      </a:r>
                      <a:endParaRPr lang="th-TH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 </a:t>
            </a:r>
            <a:r>
              <a:rPr lang="en-US" dirty="0" smtClean="0"/>
              <a:t>Text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เก็บข้อความได้ยาวสูงสุด 255 ตัวอักษร</a:t>
            </a:r>
          </a:p>
          <a:p>
            <a:r>
              <a:rPr lang="th-TH" dirty="0" smtClean="0"/>
              <a:t>สามารถจำกัดจำนวนตัวอักษร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 </a:t>
            </a:r>
            <a:r>
              <a:rPr lang="en-US" dirty="0" smtClean="0"/>
              <a:t>Memo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12</a:t>
            </a:fld>
            <a:endParaRPr lang="th-TH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Number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93454"/>
          </a:xfrm>
        </p:spPr>
        <p:txBody>
          <a:bodyPr>
            <a:normAutofit/>
          </a:bodyPr>
          <a:lstStyle/>
          <a:p>
            <a:r>
              <a:rPr lang="th-TH" dirty="0" smtClean="0"/>
              <a:t>ในเขตข้อมูลชนิดนี้ จะมีขนาดในการเก็บแตกต่างกันไป แล้วแต่ข้อมูลที่เก็บ แบ่งออกได้เป็น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13</a:t>
            </a:fld>
            <a:endParaRPr lang="th-TH"/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500034" y="2857496"/>
          <a:ext cx="8143932" cy="377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1660"/>
                <a:gridCol w="1488676"/>
                <a:gridCol w="2889782"/>
                <a:gridCol w="16638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ชื่อ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ขนาด </a:t>
                      </a:r>
                      <a:r>
                        <a:rPr lang="en-US" dirty="0" smtClean="0"/>
                        <a:t>(Byte)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ช่วงข้อมูล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</a:t>
                      </a:r>
                      <a:r>
                        <a:rPr lang="en-US" baseline="0" dirty="0" smtClean="0"/>
                        <a:t> </a:t>
                      </a:r>
                      <a:r>
                        <a:rPr lang="th-TH" baseline="0" dirty="0" smtClean="0"/>
                        <a:t>ใน </a:t>
                      </a:r>
                      <a:r>
                        <a:rPr lang="en-US" baseline="0" dirty="0" smtClean="0"/>
                        <a:t>C#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Byte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0 ถึง</a:t>
                      </a:r>
                      <a:r>
                        <a:rPr lang="th-TH" baseline="0" dirty="0" smtClean="0"/>
                        <a:t> </a:t>
                      </a:r>
                      <a:r>
                        <a:rPr lang="th-TH" dirty="0" smtClean="0"/>
                        <a:t>255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byte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Integer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-32,768 ถึง +32,767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short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Long Integer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-2,147,483,648 ถึง 2,147,483,647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int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Single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-3.4 x 10</a:t>
                      </a:r>
                      <a:r>
                        <a:rPr lang="th-TH" baseline="30000" dirty="0" smtClean="0"/>
                        <a:t>38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ถึง +3.4 </a:t>
                      </a:r>
                      <a:r>
                        <a:rPr lang="en-US" dirty="0" smtClean="0"/>
                        <a:t>x 10</a:t>
                      </a:r>
                      <a:r>
                        <a:rPr lang="th-TH" baseline="30000" dirty="0" smtClean="0"/>
                        <a:t>38</a:t>
                      </a:r>
                      <a:r>
                        <a:rPr lang="en-US" baseline="30000" dirty="0" smtClean="0"/>
                        <a:t/>
                      </a:r>
                      <a:br>
                        <a:rPr lang="en-US" baseline="30000" dirty="0" smtClean="0"/>
                      </a:br>
                      <a:r>
                        <a:rPr lang="th-TH" dirty="0" smtClean="0"/>
                        <a:t>และมีเลขนัยสำคัญได้ถึง 7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single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Double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-1.797 x 10</a:t>
                      </a:r>
                      <a:r>
                        <a:rPr lang="th-TH" baseline="30000" dirty="0" smtClean="0"/>
                        <a:t>308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ถึง +1.797 </a:t>
                      </a:r>
                      <a:r>
                        <a:rPr lang="en-US" dirty="0" smtClean="0"/>
                        <a:t>x 10</a:t>
                      </a:r>
                      <a:r>
                        <a:rPr lang="th-TH" baseline="30000" dirty="0" smtClean="0"/>
                        <a:t>308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และมีเลขนัยสำคัญได้ถึง 15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double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Replication ID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guid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Decimal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-10</a:t>
                      </a:r>
                      <a:r>
                        <a:rPr lang="th-TH" baseline="30000" dirty="0" smtClean="0"/>
                        <a:t>28</a:t>
                      </a:r>
                      <a:r>
                        <a:rPr lang="th-TH" dirty="0" smtClean="0"/>
                        <a:t> ถึง +10</a:t>
                      </a:r>
                      <a:r>
                        <a:rPr lang="th-TH" baseline="30000" dirty="0" smtClean="0"/>
                        <a:t>28</a:t>
                      </a:r>
                      <a:r>
                        <a:rPr lang="th-TH" dirty="0" smtClean="0"/>
                        <a:t> 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th-TH" dirty="0" smtClean="0"/>
                        <a:t>และมีเลขนัยสำคัญได้ถึง 0</a:t>
                      </a:r>
                      <a:r>
                        <a:rPr lang="th-TH" baseline="0" dirty="0" smtClean="0"/>
                        <a:t> - 18</a:t>
                      </a:r>
                      <a:r>
                        <a:rPr lang="th-TH" dirty="0" smtClean="0"/>
                        <a:t>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Date/Time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Currency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AutoNumber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เก็บได้ 2 รูปแบบ คือ</a:t>
            </a:r>
          </a:p>
          <a:p>
            <a:pPr lvl="1"/>
            <a:r>
              <a:rPr lang="en-US" dirty="0" smtClean="0"/>
              <a:t>Long integer</a:t>
            </a:r>
          </a:p>
          <a:p>
            <a:pPr lvl="1"/>
            <a:r>
              <a:rPr lang="en-US" dirty="0" smtClean="0"/>
              <a:t>Replication ID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โดยที่ </a:t>
            </a:r>
            <a:r>
              <a:rPr lang="en-US" dirty="0" smtClean="0"/>
              <a:t>Long integer</a:t>
            </a:r>
            <a:r>
              <a:rPr lang="th-TH" dirty="0" smtClean="0"/>
              <a:t> มีรูปแบบในการสุ่มอยู่ 2 แบบคือ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th-TH" dirty="0" smtClean="0"/>
              <a:t>เพิ่มค่า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th-TH" dirty="0" smtClean="0"/>
              <a:t>สุ่ม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แต่ </a:t>
            </a:r>
            <a:r>
              <a:rPr lang="en-US" dirty="0" smtClean="0"/>
              <a:t>Replication ID</a:t>
            </a:r>
            <a:r>
              <a:rPr lang="th-TH" dirty="0" smtClean="0"/>
              <a:t> จะมีเพียงวิธีสุ่มขึ้นมาเท่านั้น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เหมาะสำหรับไปใช้เป็น </a:t>
            </a:r>
            <a:r>
              <a:rPr lang="en-US" dirty="0" smtClean="0"/>
              <a:t>Primary Key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16</a:t>
            </a:fld>
            <a:endParaRPr lang="th-TH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Yes/No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OLE Object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Hyperlink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19</a:t>
            </a:fld>
            <a:endParaRPr lang="th-TH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Access Database</a:t>
            </a:r>
          </a:p>
          <a:p>
            <a:r>
              <a:rPr lang="en-US" b="1" dirty="0" smtClean="0"/>
              <a:t>OLEDB</a:t>
            </a:r>
          </a:p>
          <a:p>
            <a:r>
              <a:rPr lang="en-US" b="1" dirty="0" err="1" smtClean="0"/>
              <a:t>DataSet</a:t>
            </a:r>
            <a:r>
              <a:rPr lang="en-US" b="1" dirty="0" smtClean="0"/>
              <a:t> and Data Binding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7C41-AF8E-43EC-863F-66FF18F33B05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Attachment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Key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คือเขตข้อมูลที่เป็นคีย์หลักในอ้างถึงแถวของข้อมูลที่ต้องการ ซึ่ง </a:t>
            </a:r>
            <a:r>
              <a:rPr lang="en-US" dirty="0" smtClean="0"/>
              <a:t>Primary Key </a:t>
            </a:r>
            <a:r>
              <a:rPr lang="th-TH" dirty="0" smtClean="0"/>
              <a:t>จะไม่มีการซ้ำกันภายในตารางเดียวกัน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21</a:t>
            </a:fld>
            <a:endParaRPr lang="th-TH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คือการกำหนดให้เขตข้อมูลหนึ่งในตารางหนึ่ง ไปมีความสัมพันธ์กับอีกตารางหนึ่ง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22</a:t>
            </a:fld>
            <a:endParaRPr lang="th-TH"/>
          </a:p>
        </p:txBody>
      </p:sp>
      <p:pic>
        <p:nvPicPr>
          <p:cNvPr id="6" name="รูปภาพ 5" descr="Magical Snap - 2009.04.29 16.20 - 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73" y="2728814"/>
            <a:ext cx="7725854" cy="1400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SQL Syntax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SELECT</a:t>
            </a:r>
          </a:p>
          <a:p>
            <a:r>
              <a:rPr lang="en-US" dirty="0" smtClean="0"/>
              <a:t>INSERT</a:t>
            </a:r>
          </a:p>
          <a:p>
            <a:r>
              <a:rPr lang="en-US" dirty="0" smtClean="0"/>
              <a:t>UPDATE</a:t>
            </a:r>
          </a:p>
          <a:p>
            <a:r>
              <a:rPr lang="en-US" dirty="0" smtClean="0"/>
              <a:t>DELETE</a:t>
            </a:r>
          </a:p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23</a:t>
            </a:fld>
            <a:endParaRPr lang="th-TH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คำสั่ง </a:t>
            </a:r>
            <a:r>
              <a:rPr lang="en-US" dirty="0" smtClean="0"/>
              <a:t>SELECT </a:t>
            </a:r>
            <a:r>
              <a:rPr lang="th-TH" dirty="0" smtClean="0"/>
              <a:t>คือคำสั่งในการใน </a:t>
            </a:r>
            <a:r>
              <a:rPr lang="en-US" dirty="0" smtClean="0"/>
              <a:t>Database </a:t>
            </a:r>
            <a:r>
              <a:rPr lang="th-TH" dirty="0" smtClean="0"/>
              <a:t>ค้นหาข้อมูลเพื่อนำมาแสดง ประมวลผล</a:t>
            </a:r>
          </a:p>
          <a:p>
            <a:pPr algn="ctr">
              <a:buNone/>
            </a:pPr>
            <a:r>
              <a:rPr lang="en-US" dirty="0" smtClean="0"/>
              <a:t>SELECT [*|field1,field2,…] FROM </a:t>
            </a:r>
            <a:r>
              <a:rPr lang="en-US" dirty="0" err="1" smtClean="0"/>
              <a:t>tablename</a:t>
            </a:r>
            <a:endParaRPr lang="en-US" dirty="0" smtClean="0"/>
          </a:p>
          <a:p>
            <a:r>
              <a:rPr lang="th-TH" dirty="0" smtClean="0"/>
              <a:t>โดยที่ * หลัง </a:t>
            </a:r>
            <a:r>
              <a:rPr lang="en-US" dirty="0" smtClean="0"/>
              <a:t>SELECT </a:t>
            </a:r>
            <a:r>
              <a:rPr lang="th-TH" dirty="0" smtClean="0"/>
              <a:t>หมายถึง เลือกเอาเขตข้อมูลทั้งหมดจากตาราง </a:t>
            </a:r>
            <a:r>
              <a:rPr lang="en-US" dirty="0" err="1" smtClean="0"/>
              <a:t>tablename</a:t>
            </a:r>
            <a:endParaRPr lang="en-US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24</a:t>
            </a:fld>
            <a:endParaRPr lang="th-TH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ใช้ในการกรองแถวข้อมูลในตารางให้ได้เฉพาะที่เราต้องการเท่านั้น</a:t>
            </a:r>
          </a:p>
          <a:p>
            <a:pPr algn="ctr">
              <a:buNone/>
            </a:pPr>
            <a:r>
              <a:rPr lang="en-US" dirty="0" smtClean="0"/>
              <a:t>SELECT ….. WHERE field1 = value1</a:t>
            </a:r>
            <a:r>
              <a:rPr lang="th-TH" dirty="0" smtClean="0"/>
              <a:t> </a:t>
            </a:r>
            <a:r>
              <a:rPr lang="en-US" dirty="0" smtClean="0"/>
              <a:t>AND ..</a:t>
            </a:r>
          </a:p>
          <a:p>
            <a:r>
              <a:rPr lang="th-TH" dirty="0" smtClean="0"/>
              <a:t>ใช้การเปรียบเทียบได้ทุกรูปแบบ</a:t>
            </a:r>
          </a:p>
          <a:p>
            <a:r>
              <a:rPr lang="th-TH" dirty="0" smtClean="0"/>
              <a:t>ใส่ </a:t>
            </a:r>
            <a:r>
              <a:rPr lang="en-US" dirty="0" smtClean="0"/>
              <a:t>AND , OR , </a:t>
            </a:r>
            <a:r>
              <a:rPr lang="th-TH" dirty="0" smtClean="0"/>
              <a:t>วงเล็บได้</a:t>
            </a:r>
            <a:endParaRPr lang="en-US" dirty="0" smtClean="0"/>
          </a:p>
          <a:p>
            <a:r>
              <a:rPr lang="th-TH" dirty="0" smtClean="0"/>
              <a:t>สำหรับการตรวจสอบว่า เป็น </a:t>
            </a:r>
            <a:r>
              <a:rPr lang="en-US" dirty="0" smtClean="0"/>
              <a:t>NULL </a:t>
            </a:r>
            <a:r>
              <a:rPr lang="th-TH" dirty="0" smtClean="0"/>
              <a:t>หรือไม่ ให้ใช้ </a:t>
            </a:r>
            <a:r>
              <a:rPr lang="en-US" dirty="0" smtClean="0"/>
              <a:t>IS NULL </a:t>
            </a:r>
            <a:r>
              <a:rPr lang="th-TH" dirty="0" smtClean="0"/>
              <a:t>แทน เช่น</a:t>
            </a:r>
          </a:p>
          <a:p>
            <a:pPr algn="ctr">
              <a:buNone/>
            </a:pPr>
            <a:r>
              <a:rPr lang="en-US" dirty="0" smtClean="0"/>
              <a:t>SELECT * FROM Person WHERE Birthday IS NULL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25</a:t>
            </a:fld>
            <a:endParaRPr lang="th-TH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BY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ใช้ในการให้ </a:t>
            </a:r>
            <a:r>
              <a:rPr lang="en-US" dirty="0" smtClean="0"/>
              <a:t>Database </a:t>
            </a:r>
            <a:r>
              <a:rPr lang="th-TH" dirty="0" smtClean="0"/>
              <a:t>จัดเรียงข้อมูลให้กับเรา</a:t>
            </a:r>
          </a:p>
          <a:p>
            <a:pPr lvl="1"/>
            <a:r>
              <a:rPr lang="en-US" dirty="0" smtClean="0"/>
              <a:t>ASC	</a:t>
            </a:r>
            <a:r>
              <a:rPr lang="th-TH" dirty="0" smtClean="0"/>
              <a:t>เรียงจากน้อยไปมาก</a:t>
            </a:r>
          </a:p>
          <a:p>
            <a:pPr lvl="1"/>
            <a:r>
              <a:rPr lang="en-US" dirty="0" smtClean="0"/>
              <a:t>DESC	</a:t>
            </a:r>
            <a:r>
              <a:rPr lang="th-TH" dirty="0" smtClean="0"/>
              <a:t>เรียงจาดมากไปน้อย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26</a:t>
            </a:fld>
            <a:endParaRPr lang="th-TH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การเลือกเอาเฉพาะเพียงแค่กี่แถวเท่านั้น หรือเป็นแบบ </a:t>
            </a:r>
            <a:r>
              <a:rPr lang="en-US" dirty="0" smtClean="0"/>
              <a:t>Percent </a:t>
            </a:r>
            <a:r>
              <a:rPr lang="th-TH" dirty="0" smtClean="0"/>
              <a:t>ก็ได้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27</a:t>
            </a:fld>
            <a:endParaRPr lang="th-TH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BY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คือให้ </a:t>
            </a:r>
            <a:r>
              <a:rPr lang="en-US" dirty="0" smtClean="0"/>
              <a:t>Database </a:t>
            </a:r>
            <a:r>
              <a:rPr lang="th-TH" dirty="0" smtClean="0"/>
              <a:t>จัดกลุ่มของของมูลให้เรา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28</a:t>
            </a:fld>
            <a:endParaRPr lang="th-TH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คือการเพิ่มแถวข้อมูลเข้าไปยัง </a:t>
            </a:r>
            <a:r>
              <a:rPr lang="en-US" dirty="0" smtClean="0"/>
              <a:t>Table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29</a:t>
            </a:fld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Access Database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sz="2800" dirty="0" smtClean="0"/>
              <a:t>Microsoft Access </a:t>
            </a:r>
            <a:endParaRPr lang="en-US" sz="2000" dirty="0" smtClean="0"/>
          </a:p>
          <a:p>
            <a:pPr lvl="0"/>
            <a:r>
              <a:rPr lang="en-US" sz="2800" dirty="0" smtClean="0"/>
              <a:t>Database Design </a:t>
            </a:r>
            <a:endParaRPr lang="en-US" sz="2000" dirty="0" smtClean="0"/>
          </a:p>
          <a:p>
            <a:pPr lvl="0"/>
            <a:r>
              <a:rPr lang="en-US" sz="2800" dirty="0" smtClean="0"/>
              <a:t>Basic SQL Syntax </a:t>
            </a:r>
            <a:endParaRPr lang="en-US" sz="2000" dirty="0" smtClean="0"/>
          </a:p>
          <a:p>
            <a:pPr lvl="0"/>
            <a:r>
              <a:rPr lang="en-US" sz="2800" dirty="0" smtClean="0"/>
              <a:t>Advance SQL Syntax </a:t>
            </a:r>
            <a:endParaRPr lang="en-US" sz="2000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1CBE-5FAA-4347-9C20-32ABF8841225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คือการเปลี่ยนแปลงข้อมูลที่เก็บอยู่ใน </a:t>
            </a:r>
            <a:r>
              <a:rPr lang="en-US" dirty="0" smtClean="0"/>
              <a:t>Table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30</a:t>
            </a:fld>
            <a:endParaRPr lang="th-TH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ลบแถวข้อมูลออกไปจาก </a:t>
            </a:r>
            <a:r>
              <a:rPr lang="en-US" dirty="0" smtClean="0"/>
              <a:t>Table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31</a:t>
            </a:fld>
            <a:endParaRPr lang="th-TH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 SQL Syntax </a:t>
            </a:r>
            <a:endParaRPr lang="th-TH" dirty="0"/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JOIN Table </a:t>
            </a:r>
          </a:p>
          <a:p>
            <a:r>
              <a:rPr lang="en-US" dirty="0" smtClean="0"/>
              <a:t>Functions</a:t>
            </a:r>
            <a:endParaRPr lang="en-US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32</a:t>
            </a:fld>
            <a:endParaRPr lang="th-TH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</a:t>
            </a:r>
            <a:endParaRPr lang="th-TH" dirty="0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33</a:t>
            </a:fld>
            <a:endParaRPr lang="th-TH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ให้ </a:t>
            </a:r>
            <a:r>
              <a:rPr lang="en-US" dirty="0" smtClean="0"/>
              <a:t>Database </a:t>
            </a:r>
            <a:r>
              <a:rPr lang="th-TH" dirty="0" smtClean="0"/>
              <a:t>คำนวณค่าต่าง ๆ ให้</a:t>
            </a:r>
          </a:p>
          <a:p>
            <a:pPr lvl="1"/>
            <a:r>
              <a:rPr lang="en-US" dirty="0" smtClean="0"/>
              <a:t>Count	</a:t>
            </a:r>
            <a:r>
              <a:rPr lang="th-TH" dirty="0" smtClean="0"/>
              <a:t>นำจำนวนแถวข้อมูล</a:t>
            </a:r>
          </a:p>
          <a:p>
            <a:pPr lvl="1"/>
            <a:r>
              <a:rPr lang="en-US" dirty="0" smtClean="0"/>
              <a:t>Sum	</a:t>
            </a:r>
            <a:r>
              <a:rPr lang="th-TH" dirty="0" smtClean="0"/>
              <a:t>รวมค่าในเขตข้อมูล</a:t>
            </a:r>
          </a:p>
          <a:p>
            <a:pPr lvl="1"/>
            <a:r>
              <a:rPr lang="en-US" dirty="0" smtClean="0"/>
              <a:t>Average	</a:t>
            </a:r>
            <a:r>
              <a:rPr lang="th-TH" dirty="0" smtClean="0"/>
              <a:t>หาค่าเฉลี่ย</a:t>
            </a:r>
          </a:p>
          <a:p>
            <a:pPr lvl="1"/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34</a:t>
            </a:fld>
            <a:endParaRPr lang="th-TH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ชื่อเรื่อง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OLEDB</a:t>
            </a:r>
            <a:endParaRPr lang="th-TH" dirty="0"/>
          </a:p>
        </p:txBody>
      </p:sp>
      <p:sp>
        <p:nvSpPr>
          <p:cNvPr id="11" name="ตัวยึดข้อความ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Connect</a:t>
            </a:r>
          </a:p>
          <a:p>
            <a:r>
              <a:rPr lang="en-US" dirty="0" smtClean="0"/>
              <a:t>Query</a:t>
            </a:r>
          </a:p>
          <a:p>
            <a:r>
              <a:rPr lang="en-US" dirty="0" smtClean="0"/>
              <a:t>Retrieve Data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35</a:t>
            </a:fld>
            <a:endParaRPr lang="th-TH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to Database</a:t>
            </a:r>
            <a:endParaRPr lang="th-TH" dirty="0"/>
          </a:p>
        </p:txBody>
      </p:sp>
      <p:sp>
        <p:nvSpPr>
          <p:cNvPr id="7" name="ตัวยึดเนื้อหา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36</a:t>
            </a:fld>
            <a:endParaRPr lang="th-TH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37</a:t>
            </a:fld>
            <a:endParaRPr lang="th-TH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Retrieve Data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38</a:t>
            </a:fld>
            <a:endParaRPr lang="th-TH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Data </a:t>
            </a:r>
            <a:r>
              <a:rPr smtClean="0"/>
              <a:t>Binding</a:t>
            </a:r>
            <a:endParaRPr lang="th-TH" dirty="0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DataSet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39</a:t>
            </a:fld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Access</a:t>
            </a:r>
            <a:endParaRPr lang="th-TH" dirty="0"/>
          </a:p>
        </p:txBody>
      </p:sp>
      <p:pic>
        <p:nvPicPr>
          <p:cNvPr id="4" name="ตัวยึดเนื้อหา 3" descr="Magical Snap - 2009.04.28 12.55 - 00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2738" y="1935163"/>
            <a:ext cx="5978524" cy="4389437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191B-60AA-4545-ABF9-27C1E741D51A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Database</a:t>
            </a:r>
            <a:endParaRPr lang="th-TH" dirty="0"/>
          </a:p>
        </p:txBody>
      </p:sp>
      <p:sp>
        <p:nvSpPr>
          <p:cNvPr id="7" name="ตัวยึดเนื้อหา 6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136330"/>
          </a:xfrm>
        </p:spPr>
        <p:txBody>
          <a:bodyPr/>
          <a:lstStyle/>
          <a:p>
            <a:r>
              <a:rPr lang="th-TH" dirty="0" smtClean="0"/>
              <a:t>คลิกขวาที่ </a:t>
            </a:r>
            <a:r>
              <a:rPr lang="en-US" dirty="0" smtClean="0"/>
              <a:t>Solution Explorer</a:t>
            </a:r>
          </a:p>
          <a:p>
            <a:r>
              <a:rPr lang="th-TH" dirty="0" smtClean="0"/>
              <a:t>เลือก </a:t>
            </a:r>
            <a:r>
              <a:rPr lang="en-US" dirty="0" smtClean="0"/>
              <a:t>Add -&gt; Existing Item…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40</a:t>
            </a:fld>
            <a:endParaRPr lang="th-TH"/>
          </a:p>
        </p:txBody>
      </p:sp>
      <p:pic>
        <p:nvPicPr>
          <p:cNvPr id="9" name="รูปภาพ 8" descr="Magical Snap - 2009.04.29 16.26 - 0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357562"/>
            <a:ext cx="1752845" cy="2753109"/>
          </a:xfrm>
          <a:prstGeom prst="rect">
            <a:avLst/>
          </a:prstGeom>
        </p:spPr>
      </p:pic>
      <p:pic>
        <p:nvPicPr>
          <p:cNvPr id="8" name="รูปภาพ 7" descr="Magical Snap - 2009.04.29 16.26 - 0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061184"/>
            <a:ext cx="1371792" cy="140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064892"/>
          </a:xfrm>
        </p:spPr>
        <p:txBody>
          <a:bodyPr/>
          <a:lstStyle/>
          <a:p>
            <a:r>
              <a:rPr lang="th-TH" dirty="0" smtClean="0"/>
              <a:t>เลือก </a:t>
            </a:r>
            <a:r>
              <a:rPr lang="en-US" dirty="0" smtClean="0"/>
              <a:t>Objects of Type </a:t>
            </a:r>
            <a:r>
              <a:rPr lang="th-TH" dirty="0" smtClean="0"/>
              <a:t>เป็น </a:t>
            </a:r>
            <a:r>
              <a:rPr lang="en-US" dirty="0" smtClean="0"/>
              <a:t>Data Files</a:t>
            </a:r>
          </a:p>
          <a:p>
            <a:r>
              <a:rPr lang="th-TH" dirty="0" smtClean="0"/>
              <a:t>เลือกไฟล์ </a:t>
            </a:r>
            <a:r>
              <a:rPr lang="en-US" dirty="0" smtClean="0"/>
              <a:t>Database </a:t>
            </a:r>
            <a:r>
              <a:rPr lang="th-TH" dirty="0" smtClean="0"/>
              <a:t>ที่จะนำเข้า แล้วกดตกลง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41</a:t>
            </a:fld>
            <a:endParaRPr lang="th-TH"/>
          </a:p>
        </p:txBody>
      </p:sp>
      <p:pic>
        <p:nvPicPr>
          <p:cNvPr id="7" name="รูปภาพ 6" descr="Magical Snap - 2009.04.29 16.31 - 0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928934"/>
            <a:ext cx="4595440" cy="3420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93454"/>
          </a:xfrm>
        </p:spPr>
        <p:txBody>
          <a:bodyPr/>
          <a:lstStyle/>
          <a:p>
            <a:r>
              <a:rPr lang="th-TH" dirty="0" smtClean="0"/>
              <a:t>เช็คเลือก </a:t>
            </a:r>
            <a:r>
              <a:rPr lang="en-US" dirty="0" smtClean="0"/>
              <a:t>Tables </a:t>
            </a:r>
            <a:r>
              <a:rPr lang="th-TH" dirty="0" smtClean="0"/>
              <a:t>และเปลี่ยนชื่อของ </a:t>
            </a:r>
            <a:r>
              <a:rPr lang="en-US" dirty="0" err="1" smtClean="0"/>
              <a:t>DataSet</a:t>
            </a:r>
            <a:r>
              <a:rPr lang="en-US" dirty="0" smtClean="0"/>
              <a:t> </a:t>
            </a:r>
            <a:r>
              <a:rPr lang="th-TH" dirty="0" smtClean="0"/>
              <a:t>ได้ตามต้องการ</a:t>
            </a:r>
          </a:p>
          <a:p>
            <a:r>
              <a:rPr lang="th-TH" dirty="0" smtClean="0"/>
              <a:t>กด </a:t>
            </a:r>
            <a:r>
              <a:rPr lang="en-US" dirty="0" smtClean="0"/>
              <a:t>Finish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42</a:t>
            </a:fld>
            <a:endParaRPr lang="th-TH"/>
          </a:p>
        </p:txBody>
      </p:sp>
      <p:pic>
        <p:nvPicPr>
          <p:cNvPr id="7" name="รูปภาพ 6" descr="Magical Snap - 2009.04.29 16.33 - 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2786058"/>
            <a:ext cx="455397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43</a:t>
            </a:fld>
            <a:endParaRPr lang="th-TH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TableAdapter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TableAdapter</a:t>
            </a:r>
            <a:r>
              <a:rPr lang="en-US" dirty="0" smtClean="0"/>
              <a:t> </a:t>
            </a:r>
            <a:r>
              <a:rPr lang="th-TH" dirty="0" smtClean="0"/>
              <a:t>คือ...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44</a:t>
            </a:fld>
            <a:endParaRPr lang="th-TH"/>
          </a:p>
        </p:txBody>
      </p:sp>
      <p:pic>
        <p:nvPicPr>
          <p:cNvPr id="7" name="รูปภาพ 6" descr="Magical Snap - 2009.04.29 16.48 - 0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428868"/>
            <a:ext cx="5439535" cy="402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การสร้างฐานข้อมูลเปล่า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เลือกที่ฐานข้อมูลเปล่า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เปลี่ยนชื่อของ </a:t>
            </a:r>
            <a:r>
              <a:rPr lang="en-US" dirty="0" smtClean="0"/>
              <a:t>Access Database </a:t>
            </a:r>
            <a:r>
              <a:rPr lang="th-TH" dirty="0" smtClean="0"/>
              <a:t>และ/หรือเปลี่ยนที่เก็บ</a:t>
            </a:r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กด ตกลง</a:t>
            </a:r>
            <a:endParaRPr lang="th-TH" dirty="0"/>
          </a:p>
        </p:txBody>
      </p:sp>
      <p:pic>
        <p:nvPicPr>
          <p:cNvPr id="4" name="รูปภาพ 3" descr="Magical Snap - 2009.04.28 13.00 - 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1714488"/>
            <a:ext cx="790685" cy="676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รูปภาพ 4" descr="Magical Snap - 2009.04.28 13.08 - 0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928934"/>
            <a:ext cx="3162742" cy="2095793"/>
          </a:xfrm>
          <a:prstGeom prst="rect">
            <a:avLst/>
          </a:prstGeom>
        </p:spPr>
      </p:pic>
      <p:pic>
        <p:nvPicPr>
          <p:cNvPr id="6" name="รูปภาพ 5" descr="Magical Snap - 2009.04.28 13.09 - 0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928934"/>
            <a:ext cx="3181794" cy="2172003"/>
          </a:xfrm>
          <a:prstGeom prst="rect">
            <a:avLst/>
          </a:prstGeom>
        </p:spPr>
      </p:pic>
      <p:sp>
        <p:nvSpPr>
          <p:cNvPr id="8" name="ลูกศรขวา 7"/>
          <p:cNvSpPr/>
          <p:nvPr/>
        </p:nvSpPr>
        <p:spPr>
          <a:xfrm>
            <a:off x="3643306" y="3857628"/>
            <a:ext cx="164307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BDE4-B493-40B2-8AE5-5F84F85833F6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ตาราง</a:t>
            </a:r>
            <a:r>
              <a:rPr lang="en-US" dirty="0" smtClean="0"/>
              <a:t> (Table)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ตาราง</a:t>
            </a:r>
            <a:r>
              <a:rPr lang="en-US" dirty="0" smtClean="0"/>
              <a:t> </a:t>
            </a:r>
            <a:r>
              <a:rPr lang="th-TH" dirty="0" smtClean="0"/>
              <a:t>คือ ที่ที่ใช้ในการเก็บข้อมูลต่าง ๆ ซึ่งเราสามารถเก็บได้หลายตาราง และแต่ละตาราง สามารถ</a:t>
            </a:r>
            <a:r>
              <a:rPr lang="th-TH" dirty="0" smtClean="0"/>
              <a:t>เชื่อมโยง</a:t>
            </a:r>
            <a:r>
              <a:rPr lang="th-TH" dirty="0" smtClean="0"/>
              <a:t>กันได้</a:t>
            </a:r>
            <a:endParaRPr lang="th-TH" dirty="0"/>
          </a:p>
        </p:txBody>
      </p:sp>
      <p:pic>
        <p:nvPicPr>
          <p:cNvPr id="9" name="รูปภาพ 8" descr="Magical Snap - 2009.04.29 16.17 - 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286124"/>
            <a:ext cx="5677693" cy="2438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 descr="Magical Snap - 2009.04.28 13.23 - 0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4143380"/>
            <a:ext cx="1933845" cy="809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5977-752A-4304-A096-D94C880DFEE4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ส่วนประกอบของตาราง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</a:t>
            </a:r>
          </a:p>
          <a:p>
            <a:r>
              <a:rPr lang="en-US" dirty="0" smtClean="0"/>
              <a:t>Primary Key</a:t>
            </a:r>
          </a:p>
          <a:p>
            <a:r>
              <a:rPr lang="en-US" dirty="0" smtClean="0"/>
              <a:t>Relation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929E1-6033-43F0-B0C0-9AA87D9500F2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ออกแบบตาราง</a:t>
            </a:r>
            <a:endParaRPr lang="th-TH" dirty="0"/>
          </a:p>
        </p:txBody>
      </p:sp>
      <p:pic>
        <p:nvPicPr>
          <p:cNvPr id="4" name="ตัวยึดเนื้อหา 3" descr="Magical Snap - 2009.04.28 13.27 - 0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7888" y="1935163"/>
            <a:ext cx="6468223" cy="4389437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4CA15-46FA-47CC-ABD9-AF8F518E6C23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วันพุธที่ 29 เมษายน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</TotalTime>
  <Words>765</Words>
  <Application>Microsoft Office PowerPoint</Application>
  <PresentationFormat>นำเสนอทางหน้าจอ (4:3)</PresentationFormat>
  <Paragraphs>257</Paragraphs>
  <Slides>44</Slides>
  <Notes>1</Notes>
  <HiddenSlides>11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44</vt:i4>
      </vt:variant>
    </vt:vector>
  </HeadingPairs>
  <TitlesOfParts>
    <vt:vector size="45" baseType="lpstr">
      <vt:lpstr>ไหลเวียน</vt:lpstr>
      <vt:lpstr>Database</vt:lpstr>
      <vt:lpstr>Database</vt:lpstr>
      <vt:lpstr>Access Database</vt:lpstr>
      <vt:lpstr>Microsoft Access</vt:lpstr>
      <vt:lpstr>การสร้างฐานข้อมูลเปล่า</vt:lpstr>
      <vt:lpstr>ตาราง (Table)</vt:lpstr>
      <vt:lpstr>ส่วนประกอบของตาราง</vt:lpstr>
      <vt:lpstr>ออกแบบตาราง</vt:lpstr>
      <vt:lpstr>เขตข้อมูล</vt:lpstr>
      <vt:lpstr>ชนิดของเขตข้อมูล</vt:lpstr>
      <vt:lpstr>เขตข้อมูลชนิด Text</vt:lpstr>
      <vt:lpstr>เขตข้อมูลชนิด Memo</vt:lpstr>
      <vt:lpstr>เขตข้อมูลชนิด Number</vt:lpstr>
      <vt:lpstr>เขตข้อมูลชนิด Date/Time</vt:lpstr>
      <vt:lpstr>เขตข้อมูลชนิด Currency</vt:lpstr>
      <vt:lpstr>เขตข้อมูลชนิด AutoNumber</vt:lpstr>
      <vt:lpstr>เขตข้อมูลชนิด Yes/No</vt:lpstr>
      <vt:lpstr>เขตข้อมูลชนิด OLE Object</vt:lpstr>
      <vt:lpstr>เขตข้อมูลชนิด Hyperlink</vt:lpstr>
      <vt:lpstr>เขตข้อมูลชนิด Attachment</vt:lpstr>
      <vt:lpstr>Primary Key</vt:lpstr>
      <vt:lpstr>Relation</vt:lpstr>
      <vt:lpstr>Basic SQL Syntax</vt:lpstr>
      <vt:lpstr>SELECT</vt:lpstr>
      <vt:lpstr>WHERE</vt:lpstr>
      <vt:lpstr>ORDER BY</vt:lpstr>
      <vt:lpstr>TOP</vt:lpstr>
      <vt:lpstr>GROUP BY</vt:lpstr>
      <vt:lpstr>INSERT</vt:lpstr>
      <vt:lpstr>UPDATE</vt:lpstr>
      <vt:lpstr>DELETE</vt:lpstr>
      <vt:lpstr>Advance SQL Syntax </vt:lpstr>
      <vt:lpstr>JOIN</vt:lpstr>
      <vt:lpstr>FUNCTION</vt:lpstr>
      <vt:lpstr>OLEDB</vt:lpstr>
      <vt:lpstr>Connect to Database</vt:lpstr>
      <vt:lpstr>Query</vt:lpstr>
      <vt:lpstr>Retrieve Data</vt:lpstr>
      <vt:lpstr>Data Binding</vt:lpstr>
      <vt:lpstr>Adding Database</vt:lpstr>
      <vt:lpstr>Adding Database (Cont.)</vt:lpstr>
      <vt:lpstr>Adding Database (Cont.)</vt:lpstr>
      <vt:lpstr>Adding Database (Cont.)</vt:lpstr>
      <vt:lpstr>TableAdapter</vt:lpstr>
    </vt:vector>
  </TitlesOfParts>
  <Company>Kasetsart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Office Of Computer Services </dc:creator>
  <cp:lastModifiedBy>Office Of Computer Services </cp:lastModifiedBy>
  <cp:revision>29</cp:revision>
  <dcterms:created xsi:type="dcterms:W3CDTF">2009-04-28T05:36:36Z</dcterms:created>
  <dcterms:modified xsi:type="dcterms:W3CDTF">2009-04-29T10:12:28Z</dcterms:modified>
</cp:coreProperties>
</file>